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5" r:id="rId2"/>
  </p:sldMasterIdLst>
  <p:notesMasterIdLst>
    <p:notesMasterId r:id="rId16"/>
  </p:notesMasterIdLst>
  <p:handoutMasterIdLst>
    <p:handoutMasterId r:id="rId17"/>
  </p:handoutMasterIdLst>
  <p:sldIdLst>
    <p:sldId id="325" r:id="rId3"/>
    <p:sldId id="478" r:id="rId4"/>
    <p:sldId id="404" r:id="rId5"/>
    <p:sldId id="449" r:id="rId6"/>
    <p:sldId id="473" r:id="rId7"/>
    <p:sldId id="474" r:id="rId8"/>
    <p:sldId id="469" r:id="rId9"/>
    <p:sldId id="426" r:id="rId10"/>
    <p:sldId id="455" r:id="rId11"/>
    <p:sldId id="470" r:id="rId12"/>
    <p:sldId id="443" r:id="rId13"/>
    <p:sldId id="437" r:id="rId14"/>
    <p:sldId id="43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144DE4"/>
    <a:srgbClr val="FF7C80"/>
    <a:srgbClr val="009900"/>
    <a:srgbClr val="184697"/>
    <a:srgbClr val="00FF00"/>
    <a:srgbClr val="423D81"/>
    <a:srgbClr val="69B13D"/>
    <a:srgbClr val="79B444"/>
    <a:srgbClr val="00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9004" autoAdjust="0"/>
  </p:normalViewPr>
  <p:slideViewPr>
    <p:cSldViewPr snapToGrid="0">
      <p:cViewPr varScale="1">
        <p:scale>
          <a:sx n="109" d="100"/>
          <a:sy n="109" d="100"/>
        </p:scale>
        <p:origin x="66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68E89-4278-422C-9771-3B56856DC4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" y="8685213"/>
            <a:ext cx="549623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Ref: CLUB DE PARIS DES </a:t>
            </a:r>
            <a:r>
              <a:rPr lang="en-US" dirty="0" err="1"/>
              <a:t>DIRECTEURS</a:t>
            </a:r>
            <a:r>
              <a:rPr lang="en-US" dirty="0"/>
              <a:t> DE L INNOVATION 2022 0615. PPT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92EEE-F974-4E00-9664-B61C61C959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69857" y="8685213"/>
            <a:ext cx="98655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CA" dirty="0"/>
              <a:t>Page </a:t>
            </a:r>
            <a:fld id="{BD26FC81-155D-4EC3-96EB-CEC69878230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5247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6DD0C-6CF2-426B-AAFA-398E3E1ACBB2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B97CC-9481-4B2C-AA04-CF0CA51818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648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B97CC-9481-4B2C-AA04-CF0CA51818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60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261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49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1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B97CC-9481-4B2C-AA04-CF0CA51818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1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23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58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19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4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3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035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B97CC-9481-4B2C-AA04-CF0CA51818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1274FE4-CF69-478C-BD61-3CF6342B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550" y="6400800"/>
            <a:ext cx="2743200" cy="365125"/>
          </a:xfrm>
        </p:spPr>
        <p:txBody>
          <a:bodyPr/>
          <a:lstStyle>
            <a:lvl1pPr>
              <a:defRPr baseline="0">
                <a:solidFill>
                  <a:srgbClr val="423D81"/>
                </a:solidFill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31627-FC75-4FE2-B2CA-3CC28719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</p:spPr>
        <p:txBody>
          <a:bodyPr>
            <a:noAutofit/>
          </a:bodyPr>
          <a:lstStyle>
            <a:lvl1pPr>
              <a:defRPr sz="3200" b="1" baseline="0">
                <a:solidFill>
                  <a:srgbClr val="423D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61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0F86-B3E5-400C-80CF-FA2E4FC94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</p:spPr>
        <p:txBody>
          <a:bodyPr>
            <a:noAutofit/>
          </a:bodyPr>
          <a:lstStyle>
            <a:lvl1pPr>
              <a:defRPr sz="3200" b="1" baseline="0">
                <a:solidFill>
                  <a:srgbClr val="423D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8550-8DAD-45BE-A9E2-678B56074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430000" cy="4846320"/>
          </a:xfrm>
        </p:spPr>
        <p:txBody>
          <a:bodyPr>
            <a:noAutofit/>
          </a:bodyPr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8E54E-483E-46E1-813A-F09F355E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</p:spPr>
        <p:txBody>
          <a:bodyPr/>
          <a:lstStyle>
            <a:lvl1pPr>
              <a:defRPr baseline="0">
                <a:solidFill>
                  <a:srgbClr val="423D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08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87CB6-F2E1-4860-8DD3-5C0BA715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550" y="6400800"/>
            <a:ext cx="2743200" cy="365125"/>
          </a:xfrm>
        </p:spPr>
        <p:txBody>
          <a:bodyPr/>
          <a:lstStyle>
            <a:lvl1pPr>
              <a:defRPr baseline="0">
                <a:solidFill>
                  <a:srgbClr val="423D81"/>
                </a:solidFill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BAB56F-8FD0-4192-BBB6-9178C408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</p:spPr>
        <p:txBody>
          <a:bodyPr>
            <a:noAutofit/>
          </a:bodyPr>
          <a:lstStyle>
            <a:lvl1pPr>
              <a:defRPr sz="3200" b="1" baseline="0">
                <a:solidFill>
                  <a:srgbClr val="423D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11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1274FE4-CF69-478C-BD61-3CF6342B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550" y="6400800"/>
            <a:ext cx="2743200" cy="365125"/>
          </a:xfrm>
        </p:spPr>
        <p:txBody>
          <a:bodyPr/>
          <a:lstStyle>
            <a:lvl1pPr>
              <a:defRPr>
                <a:solidFill>
                  <a:srgbClr val="00882E"/>
                </a:solidFill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31627-FC75-4FE2-B2CA-3CC28719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76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0F86-B3E5-400C-80CF-FA2E4FC94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8550-8DAD-45BE-A9E2-678B56074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430000" cy="4846320"/>
          </a:xfrm>
        </p:spPr>
        <p:txBody>
          <a:bodyPr>
            <a:noAutofit/>
          </a:bodyPr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8E54E-483E-46E1-813A-F09F355E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6400800"/>
            <a:ext cx="2743200" cy="365125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24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87CB6-F2E1-4860-8DD3-5C0BA715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550" y="6400800"/>
            <a:ext cx="2743200" cy="365125"/>
          </a:xfrm>
        </p:spPr>
        <p:txBody>
          <a:bodyPr/>
          <a:lstStyle>
            <a:lvl1pPr>
              <a:defRPr>
                <a:solidFill>
                  <a:srgbClr val="00882E"/>
                </a:solidFill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BAB56F-8FD0-4192-BBB6-9178C408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61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CDAAF-9926-4B08-93D0-A722EF2A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95E8-2070-4BD8-89F9-C7FD217AE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E074B-094F-4DEC-8AB9-47342AF1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rgbClr val="423D81"/>
                </a:solidFill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52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423D8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CDAAF-9926-4B08-93D0-A722EF2A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43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95E8-2070-4BD8-89F9-C7FD217AE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E074B-094F-4DEC-8AB9-47342AF1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832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882E"/>
                </a:solidFill>
              </a:defRPr>
            </a:lvl1pPr>
          </a:lstStyle>
          <a:p>
            <a:r>
              <a:rPr lang="en-GB" dirty="0"/>
              <a:t>Slide </a:t>
            </a:r>
            <a:fld id="{0C7CE712-8CD6-457F-B9BF-0312D55A62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95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88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nucleus.iaea.org/sites/fusionportal/Pages/FusDIS.aspx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4F375CC-E7CD-4169-B43D-777B660F070E}"/>
              </a:ext>
            </a:extLst>
          </p:cNvPr>
          <p:cNvSpPr txBox="1"/>
          <p:nvPr/>
        </p:nvSpPr>
        <p:spPr>
          <a:xfrm>
            <a:off x="77634" y="3209426"/>
            <a:ext cx="12070080" cy="1504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Nuclear Fusion: </a:t>
            </a:r>
            <a:b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Progress, Prospects, and </a:t>
            </a:r>
            <a:r>
              <a:rPr lang="en-US" sz="3600" b="1" dirty="0">
                <a:latin typeface="Arial" panose="020B0604020202020204" pitchFamily="34" charset="0"/>
                <a:cs typeface="Times New Roman" panose="02020603050405020304" pitchFamily="18" charset="0"/>
              </a:rPr>
              <a:t>Innovation Opportunities</a:t>
            </a:r>
            <a:endParaRPr lang="en-C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19F0F-E315-60DE-61EF-F0CD6F7345E7}"/>
              </a:ext>
            </a:extLst>
          </p:cNvPr>
          <p:cNvSpPr txBox="1"/>
          <p:nvPr/>
        </p:nvSpPr>
        <p:spPr>
          <a:xfrm>
            <a:off x="2562775" y="4853381"/>
            <a:ext cx="7099798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Axel Meisen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C.M., FCAE, P.Eng.,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EurIng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President, Fusion Energy Council of Canada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axel@meisen.ca</a:t>
            </a:r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DB3D10-4D95-7689-D7E6-827F039BE313}"/>
              </a:ext>
            </a:extLst>
          </p:cNvPr>
          <p:cNvGrpSpPr/>
          <p:nvPr/>
        </p:nvGrpSpPr>
        <p:grpSpPr>
          <a:xfrm>
            <a:off x="955829" y="150169"/>
            <a:ext cx="9837977" cy="2286000"/>
            <a:chOff x="576263" y="150169"/>
            <a:chExt cx="9837977" cy="2286000"/>
          </a:xfrm>
        </p:grpSpPr>
        <p:pic>
          <p:nvPicPr>
            <p:cNvPr id="7" name="Picture 6" descr="A picture containing indoor, colorful, cluttered&#10;&#10;Description automatically generated">
              <a:extLst>
                <a:ext uri="{FF2B5EF4-FFF2-40B4-BE49-F238E27FC236}">
                  <a16:creationId xmlns:a16="http://schemas.microsoft.com/office/drawing/2014/main" id="{1C607264-E59C-F833-8FB3-2564703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6768" y="150169"/>
              <a:ext cx="3377472" cy="2286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1D9029-EF94-B0CA-D451-8824CB2B2F78}"/>
                </a:ext>
              </a:extLst>
            </p:cNvPr>
            <p:cNvGrpSpPr/>
            <p:nvPr/>
          </p:nvGrpSpPr>
          <p:grpSpPr>
            <a:xfrm>
              <a:off x="576263" y="150169"/>
              <a:ext cx="5450025" cy="2286000"/>
              <a:chOff x="456195" y="137033"/>
              <a:chExt cx="5450025" cy="2168617"/>
            </a:xfrm>
          </p:grpSpPr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F0A1E824-B6EB-4ACE-CCEF-616513B3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871" t="30437" r="10277" b="31284"/>
              <a:stretch/>
            </p:blipFill>
            <p:spPr>
              <a:xfrm>
                <a:off x="456195" y="137033"/>
                <a:ext cx="5450025" cy="18288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6DFD34-136F-49F8-6D25-758F8F816ED2}"/>
                  </a:ext>
                </a:extLst>
              </p:cNvPr>
              <p:cNvSpPr txBox="1"/>
              <p:nvPr/>
            </p:nvSpPr>
            <p:spPr>
              <a:xfrm>
                <a:off x="2120532" y="1731848"/>
                <a:ext cx="2541915" cy="57380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June 21, 2022 </a:t>
                </a:r>
                <a:endParaRPr lang="en-CA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A5CC041-1AFF-405D-483B-80AF47E650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025" y="6011861"/>
            <a:ext cx="242317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85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540C3C9E-FC46-514C-C087-085CC362EA96}"/>
              </a:ext>
            </a:extLst>
          </p:cNvPr>
          <p:cNvSpPr txBox="1"/>
          <p:nvPr/>
        </p:nvSpPr>
        <p:spPr>
          <a:xfrm>
            <a:off x="3657599" y="1132042"/>
            <a:ext cx="3186543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Grid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46335F-18DC-54D1-12D0-F7C3588F8208}"/>
              </a:ext>
            </a:extLst>
          </p:cNvPr>
          <p:cNvSpPr txBox="1"/>
          <p:nvPr/>
        </p:nvSpPr>
        <p:spPr>
          <a:xfrm>
            <a:off x="3657600" y="2311649"/>
            <a:ext cx="301752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Traditional Steel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F462FE-00DA-A41B-E9D0-994A196EC3B1}"/>
              </a:ext>
            </a:extLst>
          </p:cNvPr>
          <p:cNvSpPr txBox="1"/>
          <p:nvPr/>
        </p:nvSpPr>
        <p:spPr>
          <a:xfrm>
            <a:off x="3657600" y="4670863"/>
            <a:ext cx="265176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Metal Refining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F92EB6-9C67-96BD-45BA-4B752C1EB783}"/>
              </a:ext>
            </a:extLst>
          </p:cNvPr>
          <p:cNvSpPr txBox="1"/>
          <p:nvPr/>
        </p:nvSpPr>
        <p:spPr>
          <a:xfrm>
            <a:off x="3657600" y="3491256"/>
            <a:ext cx="2743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Aluminum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66BAD2-BAF3-1703-C323-033FA906F977}"/>
              </a:ext>
            </a:extLst>
          </p:cNvPr>
          <p:cNvCxnSpPr/>
          <p:nvPr/>
        </p:nvCxnSpPr>
        <p:spPr>
          <a:xfrm>
            <a:off x="2421990" y="3734065"/>
            <a:ext cx="1143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9D94C23-9F37-3013-5B83-4C1021A4F583}"/>
              </a:ext>
            </a:extLst>
          </p:cNvPr>
          <p:cNvCxnSpPr>
            <a:cxnSpLocks/>
          </p:cNvCxnSpPr>
          <p:nvPr/>
        </p:nvCxnSpPr>
        <p:spPr>
          <a:xfrm rot="19080000">
            <a:off x="2207243" y="3195751"/>
            <a:ext cx="16002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0CF70A1-0993-B8EE-E5A0-3B69A4940F3A}"/>
              </a:ext>
            </a:extLst>
          </p:cNvPr>
          <p:cNvCxnSpPr>
            <a:cxnSpLocks/>
          </p:cNvCxnSpPr>
          <p:nvPr/>
        </p:nvCxnSpPr>
        <p:spPr>
          <a:xfrm rot="2580000">
            <a:off x="2209962" y="4271530"/>
            <a:ext cx="16002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DAAFA5-DEDA-04D4-4012-F1250EDC66AF}"/>
              </a:ext>
            </a:extLst>
          </p:cNvPr>
          <p:cNvCxnSpPr>
            <a:cxnSpLocks/>
          </p:cNvCxnSpPr>
          <p:nvPr/>
        </p:nvCxnSpPr>
        <p:spPr>
          <a:xfrm rot="18000000">
            <a:off x="1788577" y="2665008"/>
            <a:ext cx="24688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A4CAD3C-D7DC-0120-2C8D-3310D66C9455}"/>
              </a:ext>
            </a:extLst>
          </p:cNvPr>
          <p:cNvSpPr txBox="1"/>
          <p:nvPr/>
        </p:nvSpPr>
        <p:spPr>
          <a:xfrm>
            <a:off x="486723" y="3261674"/>
            <a:ext cx="22860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Electricity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AAE7010-A8DC-6786-B21C-2EE700740ACA}"/>
              </a:ext>
            </a:extLst>
          </p:cNvPr>
          <p:cNvSpPr/>
          <p:nvPr/>
        </p:nvSpPr>
        <p:spPr>
          <a:xfrm>
            <a:off x="2246506" y="3524479"/>
            <a:ext cx="365760" cy="3673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873A5F-5770-E4B4-1AA1-BB7381A2F633}"/>
              </a:ext>
            </a:extLst>
          </p:cNvPr>
          <p:cNvSpPr txBox="1"/>
          <p:nvPr/>
        </p:nvSpPr>
        <p:spPr>
          <a:xfrm>
            <a:off x="3657599" y="5850472"/>
            <a:ext cx="3897745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-alkalis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5FA74F2-B6EA-630A-EA91-2B78682D1B2E}"/>
              </a:ext>
            </a:extLst>
          </p:cNvPr>
          <p:cNvCxnSpPr>
            <a:cxnSpLocks/>
          </p:cNvCxnSpPr>
          <p:nvPr/>
        </p:nvCxnSpPr>
        <p:spPr>
          <a:xfrm rot="3600000">
            <a:off x="1806600" y="4823120"/>
            <a:ext cx="246888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F314BF32-24EC-8DAC-0EDF-74A8DDA5EF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7555" y="1851740"/>
            <a:ext cx="1835107" cy="137171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54B58C4-6CF4-071F-AF67-03A0E1F06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835" y="3040495"/>
            <a:ext cx="1835108" cy="13717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743BFEC-6325-58AC-808A-2331B69E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6136" y="4210733"/>
            <a:ext cx="1837945" cy="13716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9EBA7A9-6257-A93D-D9C9-3191244DB4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835" y="5395948"/>
            <a:ext cx="1835108" cy="137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599597-D7CF-E2B0-F540-649085C8FF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416" y="680459"/>
            <a:ext cx="1837946" cy="1371600"/>
          </a:xfrm>
          <a:prstGeom prst="rect">
            <a:avLst/>
          </a:prstGeom>
        </p:spPr>
      </p:pic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455B8EEB-F790-4327-596E-3DF118A3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FCFFE07F-5468-C364-8A81-49EAC2B9DB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2083A0-0586-CBB5-BE79-C64CED578239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Opportunities for Fusion Energy (Electricity)</a:t>
            </a:r>
          </a:p>
        </p:txBody>
      </p:sp>
    </p:spTree>
    <p:extLst>
      <p:ext uri="{BB962C8B-B14F-4D97-AF65-F5344CB8AC3E}">
        <p14:creationId xmlns:p14="http://schemas.microsoft.com/office/powerpoint/2010/main" val="277837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46894128-A935-9AA8-6261-22914469F25A}"/>
              </a:ext>
            </a:extLst>
          </p:cNvPr>
          <p:cNvGrpSpPr/>
          <p:nvPr/>
        </p:nvGrpSpPr>
        <p:grpSpPr>
          <a:xfrm>
            <a:off x="486723" y="1307531"/>
            <a:ext cx="12077465" cy="5045990"/>
            <a:chOff x="486723" y="1141278"/>
            <a:chExt cx="12077465" cy="50459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F0E5F0-E14B-7946-1CF4-0859FDACD561}"/>
                </a:ext>
              </a:extLst>
            </p:cNvPr>
            <p:cNvSpPr txBox="1"/>
            <p:nvPr/>
          </p:nvSpPr>
          <p:spPr>
            <a:xfrm>
              <a:off x="7032068" y="1141278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‘New’ Steel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C75C31-8FFD-6E09-D8FF-2473A2AC7974}"/>
                </a:ext>
              </a:extLst>
            </p:cNvPr>
            <p:cNvSpPr txBox="1"/>
            <p:nvPr/>
          </p:nvSpPr>
          <p:spPr>
            <a:xfrm>
              <a:off x="486723" y="3058482"/>
              <a:ext cx="2286000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Fusion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Electricity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6256BF-8BE8-B0ED-B9E8-2913DC421924}"/>
                </a:ext>
              </a:extLst>
            </p:cNvPr>
            <p:cNvSpPr txBox="1"/>
            <p:nvPr/>
          </p:nvSpPr>
          <p:spPr>
            <a:xfrm>
              <a:off x="7032068" y="5233135"/>
              <a:ext cx="438912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Conventional Polymers 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FCB2ED-32E5-FFEF-0F88-DABE7FD06B0A}"/>
                </a:ext>
              </a:extLst>
            </p:cNvPr>
            <p:cNvSpPr txBox="1"/>
            <p:nvPr/>
          </p:nvSpPr>
          <p:spPr>
            <a:xfrm>
              <a:off x="7032068" y="5730068"/>
              <a:ext cx="438912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New Polymers 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D8067B-657F-DBC4-B6B6-DCB2B98EF5C7}"/>
                </a:ext>
              </a:extLst>
            </p:cNvPr>
            <p:cNvSpPr txBox="1"/>
            <p:nvPr/>
          </p:nvSpPr>
          <p:spPr>
            <a:xfrm>
              <a:off x="3768432" y="1141278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solidFill>
                    <a:srgbClr val="008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</a:t>
              </a:r>
              <a:endParaRPr lang="en-CA" sz="2800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FA7ABF-578F-4BBE-099E-B23D7DB2EB46}"/>
                </a:ext>
              </a:extLst>
            </p:cNvPr>
            <p:cNvSpPr txBox="1"/>
            <p:nvPr/>
          </p:nvSpPr>
          <p:spPr>
            <a:xfrm>
              <a:off x="3768432" y="2599012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solidFill>
                    <a:srgbClr val="008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Nitrogen</a:t>
              </a:r>
              <a:endParaRPr lang="en-CA" sz="2800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58514D-78DB-4BCA-DD94-8F73C68842F5}"/>
                </a:ext>
              </a:extLst>
            </p:cNvPr>
            <p:cNvSpPr txBox="1"/>
            <p:nvPr/>
          </p:nvSpPr>
          <p:spPr>
            <a:xfrm>
              <a:off x="3768432" y="5486773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solidFill>
                    <a:srgbClr val="008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Olefins</a:t>
              </a:r>
              <a:endParaRPr lang="en-CA" sz="2800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97C0BA-934C-99F8-9766-03FADE8DF0BC}"/>
                </a:ext>
              </a:extLst>
            </p:cNvPr>
            <p:cNvSpPr txBox="1"/>
            <p:nvPr/>
          </p:nvSpPr>
          <p:spPr>
            <a:xfrm>
              <a:off x="3768432" y="4038274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solidFill>
                    <a:srgbClr val="008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</a:t>
              </a:r>
              <a:endParaRPr lang="en-CA" sz="2800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12DD2F3-59D8-CB47-1D99-42187025052F}"/>
                </a:ext>
              </a:extLst>
            </p:cNvPr>
            <p:cNvCxnSpPr>
              <a:cxnSpLocks/>
            </p:cNvCxnSpPr>
            <p:nvPr/>
          </p:nvCxnSpPr>
          <p:spPr>
            <a:xfrm>
              <a:off x="5731699" y="1369878"/>
              <a:ext cx="1143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59DE96C-3D24-E5FC-A077-36D859616314}"/>
                </a:ext>
              </a:extLst>
            </p:cNvPr>
            <p:cNvCxnSpPr>
              <a:cxnSpLocks/>
            </p:cNvCxnSpPr>
            <p:nvPr/>
          </p:nvCxnSpPr>
          <p:spPr>
            <a:xfrm rot="-480000">
              <a:off x="5731699" y="5523348"/>
              <a:ext cx="1143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D60A699-DCC3-2B78-1A33-701A3B7FF4EC}"/>
                </a:ext>
              </a:extLst>
            </p:cNvPr>
            <p:cNvCxnSpPr>
              <a:cxnSpLocks/>
            </p:cNvCxnSpPr>
            <p:nvPr/>
          </p:nvCxnSpPr>
          <p:spPr>
            <a:xfrm rot="480000">
              <a:off x="5731699" y="5929748"/>
              <a:ext cx="1143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5E650C-EE1A-09D9-7BCE-5AB76C0C82CD}"/>
                </a:ext>
              </a:extLst>
            </p:cNvPr>
            <p:cNvSpPr txBox="1"/>
            <p:nvPr/>
          </p:nvSpPr>
          <p:spPr>
            <a:xfrm>
              <a:off x="7032068" y="2606960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Ammonia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9A81F2-F980-D88F-B693-5DF107BC628F}"/>
                </a:ext>
              </a:extLst>
            </p:cNvPr>
            <p:cNvSpPr txBox="1"/>
            <p:nvPr/>
          </p:nvSpPr>
          <p:spPr>
            <a:xfrm>
              <a:off x="10278188" y="2606960"/>
              <a:ext cx="109728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Urea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118BE5C-1B2E-660A-84EF-439F96B6F41D}"/>
                </a:ext>
              </a:extLst>
            </p:cNvPr>
            <p:cNvCxnSpPr>
              <a:cxnSpLocks/>
            </p:cNvCxnSpPr>
            <p:nvPr/>
          </p:nvCxnSpPr>
          <p:spPr>
            <a:xfrm>
              <a:off x="5731699" y="2835560"/>
              <a:ext cx="1143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AAFE99-9DA4-68EA-A875-C17B77BF8641}"/>
                </a:ext>
              </a:extLst>
            </p:cNvPr>
            <p:cNvCxnSpPr>
              <a:cxnSpLocks/>
            </p:cNvCxnSpPr>
            <p:nvPr/>
          </p:nvCxnSpPr>
          <p:spPr>
            <a:xfrm>
              <a:off x="8967629" y="2835560"/>
              <a:ext cx="1143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B7BB99-5970-11E1-E8A9-58080F906006}"/>
                </a:ext>
              </a:extLst>
            </p:cNvPr>
            <p:cNvSpPr txBox="1"/>
            <p:nvPr/>
          </p:nvSpPr>
          <p:spPr>
            <a:xfrm>
              <a:off x="7056117" y="4034072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Syngas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FBDF1E-020B-2054-83BA-548BCFB7124E}"/>
                </a:ext>
              </a:extLst>
            </p:cNvPr>
            <p:cNvSpPr txBox="1"/>
            <p:nvPr/>
          </p:nvSpPr>
          <p:spPr>
            <a:xfrm>
              <a:off x="10278188" y="4034072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Methanol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07D012B-D8D9-B6CE-771C-42F6F83C97CC}"/>
                </a:ext>
              </a:extLst>
            </p:cNvPr>
            <p:cNvCxnSpPr>
              <a:cxnSpLocks/>
            </p:cNvCxnSpPr>
            <p:nvPr/>
          </p:nvCxnSpPr>
          <p:spPr>
            <a:xfrm>
              <a:off x="8977819" y="4262672"/>
              <a:ext cx="1143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C5CAEF0-5690-759B-5D1B-2B12CF4584A2}"/>
                </a:ext>
              </a:extLst>
            </p:cNvPr>
            <p:cNvCxnSpPr>
              <a:cxnSpLocks/>
            </p:cNvCxnSpPr>
            <p:nvPr/>
          </p:nvCxnSpPr>
          <p:spPr>
            <a:xfrm>
              <a:off x="5731699" y="4262672"/>
              <a:ext cx="1143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F521EE7-9891-BD02-E42E-7DE991ACCBD0}"/>
                </a:ext>
              </a:extLst>
            </p:cNvPr>
            <p:cNvCxnSpPr>
              <a:cxnSpLocks/>
            </p:cNvCxnSpPr>
            <p:nvPr/>
          </p:nvCxnSpPr>
          <p:spPr>
            <a:xfrm rot="-1560000">
              <a:off x="2311902" y="3188709"/>
              <a:ext cx="155448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E5404CB-F4FF-1C19-0688-5341FD04FFE0}"/>
                </a:ext>
              </a:extLst>
            </p:cNvPr>
            <p:cNvCxnSpPr>
              <a:cxnSpLocks/>
            </p:cNvCxnSpPr>
            <p:nvPr/>
          </p:nvCxnSpPr>
          <p:spPr>
            <a:xfrm rot="1560000">
              <a:off x="2311902" y="3917567"/>
              <a:ext cx="155448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E2A7C6-9570-DC6F-9CFE-04642C00DAF1}"/>
                </a:ext>
              </a:extLst>
            </p:cNvPr>
            <p:cNvCxnSpPr>
              <a:cxnSpLocks/>
            </p:cNvCxnSpPr>
            <p:nvPr/>
          </p:nvCxnSpPr>
          <p:spPr>
            <a:xfrm rot="-3300000">
              <a:off x="1871701" y="2452580"/>
              <a:ext cx="246888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2FC5D8C-A896-6630-1540-65C2016689A4}"/>
                </a:ext>
              </a:extLst>
            </p:cNvPr>
            <p:cNvCxnSpPr>
              <a:cxnSpLocks/>
            </p:cNvCxnSpPr>
            <p:nvPr/>
          </p:nvCxnSpPr>
          <p:spPr>
            <a:xfrm rot="3300000">
              <a:off x="1871701" y="4641269"/>
              <a:ext cx="246888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3D62FE3-4065-DA4A-08EF-A1D12B47EBA8}"/>
                </a:ext>
              </a:extLst>
            </p:cNvPr>
            <p:cNvSpPr/>
            <p:nvPr/>
          </p:nvSpPr>
          <p:spPr>
            <a:xfrm>
              <a:off x="2246506" y="3358231"/>
              <a:ext cx="365760" cy="36730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184FC7D-F1AD-0FF5-CD52-EC7EF30299E7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Opportunities </a:t>
            </a:r>
            <a:r>
              <a:rPr kumimoji="0" lang="en-US" sz="3200" b="1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Outside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 Plants (Electricity)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F3FA182E-AB67-D550-2B77-186EA01B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Picture 59" descr="Logo, company name&#10;&#10;Description automatically generated">
            <a:extLst>
              <a:ext uri="{FF2B5EF4-FFF2-40B4-BE49-F238E27FC236}">
                <a16:creationId xmlns:a16="http://schemas.microsoft.com/office/drawing/2014/main" id="{17B6588C-9801-C510-D290-68B9B6CAE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7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2496F-AFFB-B514-3966-01ECE8308924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Meeting the Fusion Innovation Challenges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DBF7EC-288E-71D5-8ED3-71B2A25AB860}"/>
              </a:ext>
            </a:extLst>
          </p:cNvPr>
          <p:cNvGrpSpPr/>
          <p:nvPr/>
        </p:nvGrpSpPr>
        <p:grpSpPr>
          <a:xfrm>
            <a:off x="228600" y="3790104"/>
            <a:ext cx="6919380" cy="1430622"/>
            <a:chOff x="228600" y="3790104"/>
            <a:chExt cx="6919380" cy="14306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ECE33F-9C38-29EF-48F1-3F4490153BBA}"/>
                </a:ext>
              </a:extLst>
            </p:cNvPr>
            <p:cNvSpPr txBox="1"/>
            <p:nvPr/>
          </p:nvSpPr>
          <p:spPr>
            <a:xfrm>
              <a:off x="228600" y="3790104"/>
              <a:ext cx="691938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Academic Programs 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0C0A17-61AD-39B7-0CFB-2F6FDA0285DA}"/>
                </a:ext>
              </a:extLst>
            </p:cNvPr>
            <p:cNvSpPr txBox="1"/>
            <p:nvPr/>
          </p:nvSpPr>
          <p:spPr>
            <a:xfrm>
              <a:off x="290952" y="4276814"/>
              <a:ext cx="676656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Sciences, Engineering, Humanities 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124175-1BD6-17CD-16E1-2F363113F130}"/>
                </a:ext>
              </a:extLst>
            </p:cNvPr>
            <p:cNvSpPr txBox="1"/>
            <p:nvPr/>
          </p:nvSpPr>
          <p:spPr>
            <a:xfrm>
              <a:off x="290951" y="4763526"/>
              <a:ext cx="676656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Electrochemistry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FE3CC3-0DFB-36F8-EE5E-982F443F34A6}"/>
              </a:ext>
            </a:extLst>
          </p:cNvPr>
          <p:cNvGrpSpPr/>
          <p:nvPr/>
        </p:nvGrpSpPr>
        <p:grpSpPr>
          <a:xfrm>
            <a:off x="228599" y="1132074"/>
            <a:ext cx="6828913" cy="1917330"/>
            <a:chOff x="228599" y="1132074"/>
            <a:chExt cx="6828913" cy="1917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32A5D-FBD7-C2E9-FECF-A8CE8E14B88B}"/>
                </a:ext>
              </a:extLst>
            </p:cNvPr>
            <p:cNvSpPr txBox="1"/>
            <p:nvPr/>
          </p:nvSpPr>
          <p:spPr>
            <a:xfrm>
              <a:off x="228599" y="1132074"/>
              <a:ext cx="649224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Ideation and Collaboration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F8BCD2-B612-2C9A-DB9C-9BAF03DDB4F7}"/>
                </a:ext>
              </a:extLst>
            </p:cNvPr>
            <p:cNvSpPr txBox="1"/>
            <p:nvPr/>
          </p:nvSpPr>
          <p:spPr>
            <a:xfrm>
              <a:off x="290952" y="1618784"/>
              <a:ext cx="676656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Fusion Energy Generation and Uses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14DC12-49D6-C72C-0780-F9111539FC2F}"/>
                </a:ext>
              </a:extLst>
            </p:cNvPr>
            <p:cNvSpPr txBox="1"/>
            <p:nvPr/>
          </p:nvSpPr>
          <p:spPr>
            <a:xfrm>
              <a:off x="290952" y="2105494"/>
              <a:ext cx="676656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Developed and Developing Countries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6DFAF2-27EF-F9FD-4A29-BFC56EB70738}"/>
                </a:ext>
              </a:extLst>
            </p:cNvPr>
            <p:cNvSpPr txBox="1"/>
            <p:nvPr/>
          </p:nvSpPr>
          <p:spPr>
            <a:xfrm>
              <a:off x="290952" y="2592204"/>
              <a:ext cx="676656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Government, Industry, Academia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F41957-FF96-B37A-58BF-3103BC0CDB70}"/>
              </a:ext>
            </a:extLst>
          </p:cNvPr>
          <p:cNvGrpSpPr>
            <a:grpSpLocks noChangeAspect="1"/>
          </p:cNvGrpSpPr>
          <p:nvPr/>
        </p:nvGrpSpPr>
        <p:grpSpPr>
          <a:xfrm>
            <a:off x="7185801" y="1614994"/>
            <a:ext cx="4823309" cy="3840480"/>
            <a:chOff x="2184518" y="691745"/>
            <a:chExt cx="5842822" cy="46522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193B66E-6532-7C27-7B8C-DC19019E5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969" t="3813" r="11245" b="22960"/>
            <a:stretch/>
          </p:blipFill>
          <p:spPr>
            <a:xfrm>
              <a:off x="3050079" y="1322074"/>
              <a:ext cx="3931920" cy="374904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E66685-C718-94E0-A8E7-400E43610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83" t="6731" r="20545" b="12487"/>
            <a:stretch/>
          </p:blipFill>
          <p:spPr>
            <a:xfrm>
              <a:off x="6235244" y="691745"/>
              <a:ext cx="179209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2BBE6A5-D319-D569-3B91-B8E9698EE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443" t="11294" r="29815" b="22368"/>
            <a:stretch/>
          </p:blipFill>
          <p:spPr>
            <a:xfrm>
              <a:off x="2557679" y="4200539"/>
              <a:ext cx="986039" cy="10972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57FB94-1E2F-6DF6-B50B-30869B34B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096" b="21597"/>
            <a:stretch/>
          </p:blipFill>
          <p:spPr>
            <a:xfrm>
              <a:off x="6374722" y="4429599"/>
              <a:ext cx="1623973" cy="914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DF0AC-A9BB-705E-E42E-09F743C51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326" t="11800" r="21956" b="37000"/>
            <a:stretch/>
          </p:blipFill>
          <p:spPr>
            <a:xfrm>
              <a:off x="2184518" y="700981"/>
              <a:ext cx="173236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808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862286-2423-4201-91C7-CAE0856FE5AF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E6F72D-8358-7789-6986-B195973C0867}"/>
              </a:ext>
            </a:extLst>
          </p:cNvPr>
          <p:cNvSpPr txBox="1"/>
          <p:nvPr/>
        </p:nvSpPr>
        <p:spPr>
          <a:xfrm>
            <a:off x="228600" y="908387"/>
            <a:ext cx="804672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Man-made fusion is near 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D286-B061-B886-A1C8-105AECC9BB1C}"/>
              </a:ext>
            </a:extLst>
          </p:cNvPr>
          <p:cNvSpPr txBox="1"/>
          <p:nvPr/>
        </p:nvSpPr>
        <p:spPr>
          <a:xfrm>
            <a:off x="228600" y="1568912"/>
            <a:ext cx="804672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Creativity, innovation, and collaboration are key for fusion energy development and uses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7C8FF-E425-8261-11BB-0CFF72F78D46}"/>
              </a:ext>
            </a:extLst>
          </p:cNvPr>
          <p:cNvSpPr txBox="1"/>
          <p:nvPr/>
        </p:nvSpPr>
        <p:spPr>
          <a:xfrm>
            <a:off x="228600" y="2686637"/>
            <a:ext cx="804672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Opportunities for fusion innovation abound, with example areas having been given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A4DEB8-2210-7E8A-E721-3443C745DDC7}"/>
              </a:ext>
            </a:extLst>
          </p:cNvPr>
          <p:cNvGrpSpPr>
            <a:grpSpLocks noChangeAspect="1"/>
          </p:cNvGrpSpPr>
          <p:nvPr/>
        </p:nvGrpSpPr>
        <p:grpSpPr>
          <a:xfrm>
            <a:off x="9736973" y="308690"/>
            <a:ext cx="2103120" cy="1717422"/>
            <a:chOff x="3758024" y="1587077"/>
            <a:chExt cx="4931560" cy="402713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7835CD0-98C5-CEB7-D360-1AF7A9204C82}"/>
                </a:ext>
              </a:extLst>
            </p:cNvPr>
            <p:cNvGrpSpPr/>
            <p:nvPr/>
          </p:nvGrpSpPr>
          <p:grpSpPr>
            <a:xfrm>
              <a:off x="3758024" y="3405109"/>
              <a:ext cx="469452" cy="393237"/>
              <a:chOff x="676741" y="3569897"/>
              <a:chExt cx="736987" cy="61733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D77130F-7EF8-62C6-DAB5-1F27E3929B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V="1">
                <a:off x="676741" y="3730036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D264FA2-7136-86F1-ADCD-BDA82D9E96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0000" flipV="1">
                <a:off x="956528" y="3569897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6AAEC9-AB8F-CA2F-15C7-9B569CCD11F6}"/>
                </a:ext>
              </a:extLst>
            </p:cNvPr>
            <p:cNvGrpSpPr/>
            <p:nvPr/>
          </p:nvGrpSpPr>
          <p:grpSpPr>
            <a:xfrm>
              <a:off x="8069145" y="3405109"/>
              <a:ext cx="620439" cy="393237"/>
              <a:chOff x="608657" y="5472588"/>
              <a:chExt cx="974019" cy="617339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0249194-5784-39E7-D168-AD4DA6899A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V="1">
                <a:off x="608657" y="5632727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59B6FF1-1C8E-3166-E845-A936970028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V="1">
                <a:off x="1125476" y="5632726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E931369-EEB7-3C6B-97C1-13AC95CE08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0000" flipV="1">
                <a:off x="845688" y="547258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79E2A0-7BA0-EC7D-1AAD-FAAA0592B899}"/>
                </a:ext>
              </a:extLst>
            </p:cNvPr>
            <p:cNvGrpSpPr/>
            <p:nvPr/>
          </p:nvGrpSpPr>
          <p:grpSpPr>
            <a:xfrm>
              <a:off x="5826400" y="1587077"/>
              <a:ext cx="549857" cy="497162"/>
              <a:chOff x="10858804" y="426323"/>
              <a:chExt cx="863214" cy="78048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04848FC-A16F-F583-182B-0F73948065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1147367" y="426323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B8A44B0-B4E1-860B-C452-97706B493B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0858804" y="533909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F52A0D8-E8D8-F2CF-BF7E-744B9E6CF5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0964757" y="74961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BE959D9-2CBE-13AC-F9DC-51F795B672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1264818" y="69862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6A5D2CC-CBA8-6FFF-D82B-5607B4AA7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6803" y="5322985"/>
              <a:ext cx="291231" cy="291231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A31DFA3B-E253-F870-564B-CDCD293FD24E}"/>
                </a:ext>
              </a:extLst>
            </p:cNvPr>
            <p:cNvSpPr/>
            <p:nvPr/>
          </p:nvSpPr>
          <p:spPr>
            <a:xfrm>
              <a:off x="4938123" y="2436805"/>
              <a:ext cx="2329849" cy="2329846"/>
            </a:xfrm>
            <a:prstGeom prst="irregularSeal1">
              <a:avLst/>
            </a:prstGeom>
            <a:gradFill>
              <a:gsLst>
                <a:gs pos="85000">
                  <a:srgbClr val="FFFF00"/>
                </a:gs>
                <a:gs pos="29000">
                  <a:srgbClr val="FF0000"/>
                </a:gs>
                <a:gs pos="11000">
                  <a:srgbClr val="FF0000"/>
                </a:gs>
                <a:gs pos="100000">
                  <a:schemeClr val="bg1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1144D33F-A85D-368C-586E-A05572F6F9C2}"/>
                </a:ext>
              </a:extLst>
            </p:cNvPr>
            <p:cNvSpPr/>
            <p:nvPr/>
          </p:nvSpPr>
          <p:spPr>
            <a:xfrm>
              <a:off x="4365662" y="3456112"/>
              <a:ext cx="582462" cy="291231"/>
            </a:xfrm>
            <a:prstGeom prst="rightArrow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9B7F0309-033F-2F94-57EF-818B5A5931D8}"/>
                </a:ext>
              </a:extLst>
            </p:cNvPr>
            <p:cNvSpPr/>
            <p:nvPr/>
          </p:nvSpPr>
          <p:spPr>
            <a:xfrm flipH="1">
              <a:off x="7323668" y="3456112"/>
              <a:ext cx="582462" cy="291231"/>
            </a:xfrm>
            <a:prstGeom prst="rightArrow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76C7BD22-EED1-554D-C93C-C06841272E15}"/>
                </a:ext>
              </a:extLst>
            </p:cNvPr>
            <p:cNvSpPr/>
            <p:nvPr/>
          </p:nvSpPr>
          <p:spPr>
            <a:xfrm rot="16200000" flipV="1">
              <a:off x="5808733" y="2157466"/>
              <a:ext cx="582461" cy="5824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AD32011-98A9-33A4-F9EE-3D0431EFAD4A}"/>
                </a:ext>
              </a:extLst>
            </p:cNvPr>
            <p:cNvGrpSpPr/>
            <p:nvPr/>
          </p:nvGrpSpPr>
          <p:grpSpPr>
            <a:xfrm>
              <a:off x="5736333" y="3279667"/>
              <a:ext cx="750644" cy="644121"/>
              <a:chOff x="7407967" y="625831"/>
              <a:chExt cx="1178427" cy="101119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1634F94-07C2-85F2-FCE0-33F9CE5138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7407967" y="88446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1D284F5-2C9F-65F3-7B13-A12EF6AFE8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7719907" y="625831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28CE4A8-2774-14FD-BDD3-7F10A90ECC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7978545" y="101584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354B1F-EEE2-2210-7781-8F6ACE531E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8129194" y="64430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6473BD1-C9B6-EE6E-FB27-3753427CED7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7683920" y="1179829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019780DE-532C-B650-FDF2-B4A8BF325899}"/>
                </a:ext>
              </a:extLst>
            </p:cNvPr>
            <p:cNvSpPr/>
            <p:nvPr/>
          </p:nvSpPr>
          <p:spPr>
            <a:xfrm rot="5400000">
              <a:off x="5808741" y="4661106"/>
              <a:ext cx="582461" cy="5824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5690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862286-2423-4201-91C7-CAE0856FE5AF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 Fundamentals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2F088E45-EB1D-44A3-BF61-F01EC057F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845" y="3258141"/>
            <a:ext cx="2057400" cy="685800"/>
          </a:xfrm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Deuterium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(</a:t>
            </a:r>
            <a:r>
              <a:rPr lang="en-US" baseline="30000" dirty="0" err="1"/>
              <a:t>2</a:t>
            </a:r>
            <a:r>
              <a:rPr lang="en-US" dirty="0" err="1"/>
              <a:t>H</a:t>
            </a:r>
            <a:r>
              <a:rPr lang="en-US" dirty="0"/>
              <a:t>)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ACA7F110-FBE2-9887-7C03-2C5B43F5DDBE}"/>
              </a:ext>
            </a:extLst>
          </p:cNvPr>
          <p:cNvGrpSpPr/>
          <p:nvPr/>
        </p:nvGrpSpPr>
        <p:grpSpPr>
          <a:xfrm>
            <a:off x="3758024" y="3405109"/>
            <a:ext cx="469452" cy="393237"/>
            <a:chOff x="676741" y="3569897"/>
            <a:chExt cx="736987" cy="617339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7B50DF89-EE3A-795E-81F1-37BEA5CB5136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676741" y="3730036"/>
              <a:ext cx="457200" cy="457200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B13AB80-ED61-16CF-FBC1-B18ED84D93B7}"/>
                </a:ext>
              </a:extLst>
            </p:cNvPr>
            <p:cNvSpPr>
              <a:spLocks noChangeAspect="1"/>
            </p:cNvSpPr>
            <p:nvPr/>
          </p:nvSpPr>
          <p:spPr>
            <a:xfrm rot="8100000" flipV="1">
              <a:off x="956528" y="3569897"/>
              <a:ext cx="457200" cy="4572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BFD19D-DC69-AC91-CA4C-6852E8591E1B}"/>
              </a:ext>
            </a:extLst>
          </p:cNvPr>
          <p:cNvGrpSpPr/>
          <p:nvPr/>
        </p:nvGrpSpPr>
        <p:grpSpPr>
          <a:xfrm>
            <a:off x="8069145" y="3405109"/>
            <a:ext cx="620439" cy="393237"/>
            <a:chOff x="608657" y="5472588"/>
            <a:chExt cx="974019" cy="617339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E6E95A9-9E86-2F15-6C83-05A53FEF040A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608657" y="5632727"/>
              <a:ext cx="457200" cy="457200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C1A1D60-86D9-5A2A-15A7-C24C572C1A4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1125476" y="5632726"/>
              <a:ext cx="457200" cy="457200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2026A034-B0CE-4368-14BD-ACF9DBFCD583}"/>
                </a:ext>
              </a:extLst>
            </p:cNvPr>
            <p:cNvSpPr>
              <a:spLocks noChangeAspect="1"/>
            </p:cNvSpPr>
            <p:nvPr/>
          </p:nvSpPr>
          <p:spPr>
            <a:xfrm rot="8100000" flipV="1">
              <a:off x="845688" y="5472588"/>
              <a:ext cx="457200" cy="4572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7B72B3A-F9DD-DD29-170B-820CFCF82AD7}"/>
              </a:ext>
            </a:extLst>
          </p:cNvPr>
          <p:cNvSpPr txBox="1">
            <a:spLocks/>
          </p:cNvSpPr>
          <p:nvPr/>
        </p:nvSpPr>
        <p:spPr>
          <a:xfrm>
            <a:off x="8350836" y="3258141"/>
            <a:ext cx="2057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Tritium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(</a:t>
            </a:r>
            <a:r>
              <a:rPr lang="en-US" baseline="30000" dirty="0" err="1"/>
              <a:t>3</a:t>
            </a:r>
            <a:r>
              <a:rPr lang="en-US" dirty="0" err="1"/>
              <a:t>H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1B7E88-B3FE-666C-D2FE-F9FAC0ED0458}"/>
              </a:ext>
            </a:extLst>
          </p:cNvPr>
          <p:cNvGrpSpPr/>
          <p:nvPr/>
        </p:nvGrpSpPr>
        <p:grpSpPr>
          <a:xfrm>
            <a:off x="4365662" y="765236"/>
            <a:ext cx="3540468" cy="5594918"/>
            <a:chOff x="4365662" y="765236"/>
            <a:chExt cx="3540468" cy="5594918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D2A2948-DE60-A4F9-5CDA-04AAEF6C9239}"/>
                </a:ext>
              </a:extLst>
            </p:cNvPr>
            <p:cNvGrpSpPr/>
            <p:nvPr/>
          </p:nvGrpSpPr>
          <p:grpSpPr>
            <a:xfrm>
              <a:off x="5826400" y="1587077"/>
              <a:ext cx="549857" cy="497162"/>
              <a:chOff x="10858804" y="426323"/>
              <a:chExt cx="863214" cy="780489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01C34D4-3A6D-33D3-7D53-BE10098D75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1147367" y="426323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9C2C10A-71CA-D506-F28D-0024EDFC8F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0858804" y="533909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366AC984-7CE8-D39C-9201-4DE87248A1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0964757" y="74961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288DAA44-16AB-F972-2F63-5BF0DEDD53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1264818" y="69862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F066E5F-B3E2-E190-1396-DDC187A2CF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6803" y="5322985"/>
              <a:ext cx="291231" cy="291231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1" name="Explosion: 8 Points 170">
              <a:extLst>
                <a:ext uri="{FF2B5EF4-FFF2-40B4-BE49-F238E27FC236}">
                  <a16:creationId xmlns:a16="http://schemas.microsoft.com/office/drawing/2014/main" id="{AB55D7E3-5FBC-9CFF-9606-CD8DBDB01BD3}"/>
                </a:ext>
              </a:extLst>
            </p:cNvPr>
            <p:cNvSpPr/>
            <p:nvPr/>
          </p:nvSpPr>
          <p:spPr>
            <a:xfrm>
              <a:off x="4938123" y="2436805"/>
              <a:ext cx="2329849" cy="2329846"/>
            </a:xfrm>
            <a:prstGeom prst="irregularSeal1">
              <a:avLst/>
            </a:prstGeom>
            <a:gradFill>
              <a:gsLst>
                <a:gs pos="85000">
                  <a:srgbClr val="FFFF00"/>
                </a:gs>
                <a:gs pos="29000">
                  <a:srgbClr val="FF0000"/>
                </a:gs>
                <a:gs pos="11000">
                  <a:srgbClr val="FF0000"/>
                </a:gs>
                <a:gs pos="100000">
                  <a:schemeClr val="bg1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4" name="Arrow: Right 173">
              <a:extLst>
                <a:ext uri="{FF2B5EF4-FFF2-40B4-BE49-F238E27FC236}">
                  <a16:creationId xmlns:a16="http://schemas.microsoft.com/office/drawing/2014/main" id="{68CCE7BA-7F4F-A0F7-68D6-30F7661D3634}"/>
                </a:ext>
              </a:extLst>
            </p:cNvPr>
            <p:cNvSpPr/>
            <p:nvPr/>
          </p:nvSpPr>
          <p:spPr>
            <a:xfrm>
              <a:off x="4365662" y="3456112"/>
              <a:ext cx="582462" cy="291231"/>
            </a:xfrm>
            <a:prstGeom prst="rightArrow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5" name="Arrow: Right 174">
              <a:extLst>
                <a:ext uri="{FF2B5EF4-FFF2-40B4-BE49-F238E27FC236}">
                  <a16:creationId xmlns:a16="http://schemas.microsoft.com/office/drawing/2014/main" id="{3B317543-B6DD-E567-B82A-4D5FC5C777CA}"/>
                </a:ext>
              </a:extLst>
            </p:cNvPr>
            <p:cNvSpPr/>
            <p:nvPr/>
          </p:nvSpPr>
          <p:spPr>
            <a:xfrm flipH="1">
              <a:off x="7323668" y="3456112"/>
              <a:ext cx="582462" cy="291231"/>
            </a:xfrm>
            <a:prstGeom prst="rightArrow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6" name="Arrow: Right 175">
              <a:extLst>
                <a:ext uri="{FF2B5EF4-FFF2-40B4-BE49-F238E27FC236}">
                  <a16:creationId xmlns:a16="http://schemas.microsoft.com/office/drawing/2014/main" id="{B1A70903-AF0A-449C-DCDD-FF77593EBEB1}"/>
                </a:ext>
              </a:extLst>
            </p:cNvPr>
            <p:cNvSpPr/>
            <p:nvPr/>
          </p:nvSpPr>
          <p:spPr>
            <a:xfrm rot="16200000" flipV="1">
              <a:off x="5808733" y="2157466"/>
              <a:ext cx="582461" cy="5824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892D9086-C13F-DD09-C1B4-93A824F45903}"/>
                </a:ext>
              </a:extLst>
            </p:cNvPr>
            <p:cNvGrpSpPr/>
            <p:nvPr/>
          </p:nvGrpSpPr>
          <p:grpSpPr>
            <a:xfrm>
              <a:off x="5736333" y="3279667"/>
              <a:ext cx="750644" cy="644121"/>
              <a:chOff x="7407967" y="625831"/>
              <a:chExt cx="1178427" cy="1011198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21F612C-BD71-E319-1CEF-96F06BBF4E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7407967" y="88446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3D3BB6E1-75D5-D20A-F0CE-B973B4CC23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7719907" y="625831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475B1EA5-01F7-72C8-DB87-4C85433C43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7978545" y="101584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987B55B2-2B4D-287E-78DB-DDE0438FCC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8129194" y="64430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7E54E61B-1706-E39F-CF70-D95FB614B0A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7683920" y="1179829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80" name="Arrow: Right 179">
              <a:extLst>
                <a:ext uri="{FF2B5EF4-FFF2-40B4-BE49-F238E27FC236}">
                  <a16:creationId xmlns:a16="http://schemas.microsoft.com/office/drawing/2014/main" id="{701E0532-E0C5-1CFB-EF05-BEBEC1049D05}"/>
                </a:ext>
              </a:extLst>
            </p:cNvPr>
            <p:cNvSpPr/>
            <p:nvPr/>
          </p:nvSpPr>
          <p:spPr>
            <a:xfrm rot="5400000">
              <a:off x="5808741" y="4661106"/>
              <a:ext cx="582461" cy="5824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B3046C49-FB3C-24DA-D000-113EF7F7C582}"/>
                </a:ext>
              </a:extLst>
            </p:cNvPr>
            <p:cNvSpPr txBox="1">
              <a:spLocks/>
            </p:cNvSpPr>
            <p:nvPr/>
          </p:nvSpPr>
          <p:spPr>
            <a:xfrm>
              <a:off x="5029087" y="765236"/>
              <a:ext cx="205740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Helium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(</a:t>
              </a:r>
              <a:r>
                <a:rPr lang="en-US" baseline="30000" dirty="0" err="1"/>
                <a:t>4</a:t>
              </a:r>
              <a:r>
                <a:rPr lang="en-US" dirty="0" err="1"/>
                <a:t>He</a:t>
              </a:r>
              <a:r>
                <a:rPr lang="en-US" dirty="0"/>
                <a:t>)</a:t>
              </a: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4E6F766D-0B25-D0A8-417A-480BA09480BC}"/>
                </a:ext>
              </a:extLst>
            </p:cNvPr>
            <p:cNvSpPr txBox="1">
              <a:spLocks/>
            </p:cNvSpPr>
            <p:nvPr/>
          </p:nvSpPr>
          <p:spPr>
            <a:xfrm>
              <a:off x="5029087" y="5674354"/>
              <a:ext cx="205740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Neutron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(n)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8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862286-2423-4201-91C7-CAE0856FE5AF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Background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3EC8BC80-BDB0-4E81-8955-4A90F1A8190C}"/>
              </a:ext>
            </a:extLst>
          </p:cNvPr>
          <p:cNvGraphicFramePr>
            <a:graphicFrameLocks noGrp="1"/>
          </p:cNvGraphicFramePr>
          <p:nvPr/>
        </p:nvGraphicFramePr>
        <p:xfrm>
          <a:off x="3086014" y="851247"/>
          <a:ext cx="8011599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51783388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305108461"/>
                    </a:ext>
                  </a:extLst>
                </a:gridCol>
                <a:gridCol w="331838">
                  <a:extLst>
                    <a:ext uri="{9D8B030D-6E8A-4147-A177-3AD203B41FA5}">
                      <a16:colId xmlns:a16="http://schemas.microsoft.com/office/drawing/2014/main" val="213861027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73226482"/>
                    </a:ext>
                  </a:extLst>
                </a:gridCol>
                <a:gridCol w="331838">
                  <a:extLst>
                    <a:ext uri="{9D8B030D-6E8A-4147-A177-3AD203B41FA5}">
                      <a16:colId xmlns:a16="http://schemas.microsoft.com/office/drawing/2014/main" val="404584937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536130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305084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1685166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345694228"/>
                    </a:ext>
                  </a:extLst>
                </a:gridCol>
                <a:gridCol w="947123">
                  <a:extLst>
                    <a:ext uri="{9D8B030D-6E8A-4147-A177-3AD203B41FA5}">
                      <a16:colId xmlns:a16="http://schemas.microsoft.com/office/drawing/2014/main" val="273959832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endParaRPr lang="en-CA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40394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7B449220-8C18-4DB8-88F1-D905A404C001}"/>
              </a:ext>
            </a:extLst>
          </p:cNvPr>
          <p:cNvGraphicFramePr>
            <a:graphicFrameLocks noGrp="1"/>
          </p:cNvGraphicFramePr>
          <p:nvPr/>
        </p:nvGraphicFramePr>
        <p:xfrm>
          <a:off x="3086014" y="1385872"/>
          <a:ext cx="8011599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51783388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305108461"/>
                    </a:ext>
                  </a:extLst>
                </a:gridCol>
                <a:gridCol w="331838">
                  <a:extLst>
                    <a:ext uri="{9D8B030D-6E8A-4147-A177-3AD203B41FA5}">
                      <a16:colId xmlns:a16="http://schemas.microsoft.com/office/drawing/2014/main" val="213861027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73226482"/>
                    </a:ext>
                  </a:extLst>
                </a:gridCol>
                <a:gridCol w="331838">
                  <a:extLst>
                    <a:ext uri="{9D8B030D-6E8A-4147-A177-3AD203B41FA5}">
                      <a16:colId xmlns:a16="http://schemas.microsoft.com/office/drawing/2014/main" val="404584937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536130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305084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1685166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345694228"/>
                    </a:ext>
                  </a:extLst>
                </a:gridCol>
                <a:gridCol w="947123">
                  <a:extLst>
                    <a:ext uri="{9D8B030D-6E8A-4147-A177-3AD203B41FA5}">
                      <a16:colId xmlns:a16="http://schemas.microsoft.com/office/drawing/2014/main" val="273959832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CA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Breeding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60545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BA7620-4881-4C69-8B5B-93BB75203A78}"/>
              </a:ext>
            </a:extLst>
          </p:cNvPr>
          <p:cNvGraphicFramePr>
            <a:graphicFrameLocks noGrp="1"/>
          </p:cNvGraphicFramePr>
          <p:nvPr/>
        </p:nvGraphicFramePr>
        <p:xfrm>
          <a:off x="3086014" y="1920497"/>
          <a:ext cx="8011599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70014885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754524549"/>
                    </a:ext>
                  </a:extLst>
                </a:gridCol>
                <a:gridCol w="331838">
                  <a:extLst>
                    <a:ext uri="{9D8B030D-6E8A-4147-A177-3AD203B41FA5}">
                      <a16:colId xmlns:a16="http://schemas.microsoft.com/office/drawing/2014/main" val="299222967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123186251"/>
                    </a:ext>
                  </a:extLst>
                </a:gridCol>
                <a:gridCol w="331838">
                  <a:extLst>
                    <a:ext uri="{9D8B030D-6E8A-4147-A177-3AD203B41FA5}">
                      <a16:colId xmlns:a16="http://schemas.microsoft.com/office/drawing/2014/main" val="66302266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09046197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28130061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118354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093134540"/>
                    </a:ext>
                  </a:extLst>
                </a:gridCol>
                <a:gridCol w="947123">
                  <a:extLst>
                    <a:ext uri="{9D8B030D-6E8A-4147-A177-3AD203B41FA5}">
                      <a16:colId xmlns:a16="http://schemas.microsoft.com/office/drawing/2014/main" val="7949165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CA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77021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FC1D4A-5CA5-63B0-5AF4-3B13E40DAA9E}"/>
              </a:ext>
            </a:extLst>
          </p:cNvPr>
          <p:cNvSpPr txBox="1"/>
          <p:nvPr/>
        </p:nvSpPr>
        <p:spPr>
          <a:xfrm>
            <a:off x="609600" y="2821423"/>
            <a:ext cx="1011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Feedstock requirements (kg/year) for a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 GW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fusion plant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5D5E02A4-6C2E-E7A0-543C-C3415AF45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184391"/>
              </p:ext>
            </p:extLst>
          </p:nvPr>
        </p:nvGraphicFramePr>
        <p:xfrm>
          <a:off x="2537620" y="3571875"/>
          <a:ext cx="713232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24964606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2699918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633930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(Thermal)</a:t>
                      </a:r>
                      <a:endParaRPr lang="en-CA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Practical</a:t>
                      </a:r>
                    </a:p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(Electricity)</a:t>
                      </a:r>
                      <a:endParaRPr lang="en-CA" sz="2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67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Deuterium, </a:t>
                      </a:r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30  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90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2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Lithium, </a:t>
                      </a:r>
                      <a:r>
                        <a:rPr lang="en-US" sz="2800" b="1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90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270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53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Tritium, </a:t>
                      </a:r>
                      <a:r>
                        <a:rPr lang="en-CA" sz="2800" b="1" u="none" strike="noStrike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CA" sz="2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CA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009133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6AC1D396-5A1C-F06B-F169-86A02DC90C34}"/>
              </a:ext>
            </a:extLst>
          </p:cNvPr>
          <p:cNvGrpSpPr>
            <a:grpSpLocks noChangeAspect="1"/>
          </p:cNvGrpSpPr>
          <p:nvPr/>
        </p:nvGrpSpPr>
        <p:grpSpPr>
          <a:xfrm>
            <a:off x="838008" y="956508"/>
            <a:ext cx="1618488" cy="1321667"/>
            <a:chOff x="3758024" y="1587077"/>
            <a:chExt cx="4931560" cy="40271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3A83D4-0807-8A9B-6FF8-86C755ADDF3A}"/>
                </a:ext>
              </a:extLst>
            </p:cNvPr>
            <p:cNvGrpSpPr/>
            <p:nvPr/>
          </p:nvGrpSpPr>
          <p:grpSpPr>
            <a:xfrm>
              <a:off x="3758024" y="3405109"/>
              <a:ext cx="469452" cy="393237"/>
              <a:chOff x="676741" y="3569897"/>
              <a:chExt cx="736987" cy="61733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1343234-09FD-BE55-50E7-082A4B0DA9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V="1">
                <a:off x="676741" y="3730036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AD42AE5-41C2-3D98-2E61-838540426C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0000" flipV="1">
                <a:off x="956528" y="3569897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CE81AC3-59DC-66AB-C1E6-6546B98FE547}"/>
                </a:ext>
              </a:extLst>
            </p:cNvPr>
            <p:cNvGrpSpPr/>
            <p:nvPr/>
          </p:nvGrpSpPr>
          <p:grpSpPr>
            <a:xfrm>
              <a:off x="8069145" y="3405109"/>
              <a:ext cx="620439" cy="393237"/>
              <a:chOff x="608657" y="5472588"/>
              <a:chExt cx="974019" cy="617339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42A1189-4507-2A41-A3C4-1E397B52ED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V="1">
                <a:off x="608657" y="5632727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4A343F2-475F-2760-ED8A-BACA2C18E6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 flipV="1">
                <a:off x="1125476" y="5632726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FA8017F-DC44-7AA2-69F2-FAA2211768A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0000" flipV="1">
                <a:off x="845688" y="547258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E601C91-8E55-69B7-2123-7997F8D4C5BC}"/>
                </a:ext>
              </a:extLst>
            </p:cNvPr>
            <p:cNvGrpSpPr/>
            <p:nvPr/>
          </p:nvGrpSpPr>
          <p:grpSpPr>
            <a:xfrm>
              <a:off x="5826400" y="1587077"/>
              <a:ext cx="549857" cy="497162"/>
              <a:chOff x="10858804" y="426323"/>
              <a:chExt cx="863214" cy="780489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6AAC094-CA69-74CB-AFD9-AA8CF17C42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1147367" y="426323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8DA10E9-232E-A9EA-C06C-7937EC7959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0858804" y="533909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2FDF1FA-8D0E-0A5A-ADEC-591AB7A6FA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10964757" y="74961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088864F-CAEB-A017-2C99-4938099378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11264818" y="69862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F3B3FAE-9CD6-9D7A-F9F5-CF05E0CA18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6803" y="5322985"/>
              <a:ext cx="291231" cy="291231"/>
            </a:xfrm>
            <a:prstGeom prst="ellipse">
              <a:avLst/>
            </a:prstGeom>
            <a:gradFill flip="none" rotWithShape="1">
              <a:gsLst>
                <a:gs pos="42000">
                  <a:schemeClr val="bg1">
                    <a:lumMod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Explosion: 8 Points 39">
              <a:extLst>
                <a:ext uri="{FF2B5EF4-FFF2-40B4-BE49-F238E27FC236}">
                  <a16:creationId xmlns:a16="http://schemas.microsoft.com/office/drawing/2014/main" id="{E278346A-2063-A4B8-67FA-5C566DEE541D}"/>
                </a:ext>
              </a:extLst>
            </p:cNvPr>
            <p:cNvSpPr/>
            <p:nvPr/>
          </p:nvSpPr>
          <p:spPr>
            <a:xfrm>
              <a:off x="4938123" y="2436805"/>
              <a:ext cx="2329849" cy="2329846"/>
            </a:xfrm>
            <a:prstGeom prst="irregularSeal1">
              <a:avLst/>
            </a:prstGeom>
            <a:gradFill>
              <a:gsLst>
                <a:gs pos="85000">
                  <a:srgbClr val="FFFF00"/>
                </a:gs>
                <a:gs pos="29000">
                  <a:srgbClr val="FF0000"/>
                </a:gs>
                <a:gs pos="11000">
                  <a:srgbClr val="FF0000"/>
                </a:gs>
                <a:gs pos="100000">
                  <a:schemeClr val="bg1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339D3DB3-15D1-C990-B8E5-13FFCBF58E44}"/>
                </a:ext>
              </a:extLst>
            </p:cNvPr>
            <p:cNvSpPr/>
            <p:nvPr/>
          </p:nvSpPr>
          <p:spPr>
            <a:xfrm>
              <a:off x="4365662" y="3456112"/>
              <a:ext cx="582462" cy="291231"/>
            </a:xfrm>
            <a:prstGeom prst="rightArrow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D7C159AC-B7DB-6F0B-A481-47F86D11B214}"/>
                </a:ext>
              </a:extLst>
            </p:cNvPr>
            <p:cNvSpPr/>
            <p:nvPr/>
          </p:nvSpPr>
          <p:spPr>
            <a:xfrm flipH="1">
              <a:off x="7323668" y="3456112"/>
              <a:ext cx="582462" cy="291231"/>
            </a:xfrm>
            <a:prstGeom prst="rightArrow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945593B2-F013-B916-DA51-B2C45F0972A8}"/>
                </a:ext>
              </a:extLst>
            </p:cNvPr>
            <p:cNvSpPr/>
            <p:nvPr/>
          </p:nvSpPr>
          <p:spPr>
            <a:xfrm rot="16200000" flipV="1">
              <a:off x="5808733" y="2157466"/>
              <a:ext cx="582461" cy="5824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36145EB-FEC7-588C-BE74-38EDFE48C3AF}"/>
                </a:ext>
              </a:extLst>
            </p:cNvPr>
            <p:cNvGrpSpPr/>
            <p:nvPr/>
          </p:nvGrpSpPr>
          <p:grpSpPr>
            <a:xfrm>
              <a:off x="5736333" y="3279667"/>
              <a:ext cx="750644" cy="644121"/>
              <a:chOff x="7407967" y="625831"/>
              <a:chExt cx="1178427" cy="101119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C9CAE3-A8A9-CA07-A8D1-A2A936B698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7407967" y="88446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FEFDC-EAF8-92F1-D5A0-FFAFC9B132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7719907" y="625831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D7A7F81-F695-12ED-FCC8-F61EE9CBAF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7978545" y="101584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77E00A5-A288-3F5C-54E9-262579C97B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8129194" y="644308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42000">
                    <a:schemeClr val="bg1">
                      <a:lumMod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29D7B3E-EA08-9173-5437-49AD74FD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00000">
                <a:off x="7683920" y="1179829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386BB772-F55A-F068-08EA-75908710C9F4}"/>
                </a:ext>
              </a:extLst>
            </p:cNvPr>
            <p:cNvSpPr/>
            <p:nvPr/>
          </p:nvSpPr>
          <p:spPr>
            <a:xfrm rot="5400000">
              <a:off x="5808741" y="4661106"/>
              <a:ext cx="582461" cy="58246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316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81258BB-0B57-BCEC-4064-A7208B1E9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67236"/>
              </p:ext>
            </p:extLst>
          </p:nvPr>
        </p:nvGraphicFramePr>
        <p:xfrm>
          <a:off x="5714624" y="3203382"/>
          <a:ext cx="54864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478">
                  <a:extLst>
                    <a:ext uri="{9D8B030D-6E8A-4147-A177-3AD203B41FA5}">
                      <a16:colId xmlns:a16="http://schemas.microsoft.com/office/drawing/2014/main" val="3051994255"/>
                    </a:ext>
                  </a:extLst>
                </a:gridCol>
                <a:gridCol w="4064922">
                  <a:extLst>
                    <a:ext uri="{9D8B030D-6E8A-4147-A177-3AD203B41FA5}">
                      <a16:colId xmlns:a16="http://schemas.microsoft.com/office/drawing/2014/main" val="3930705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0176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Signature of the ITER Agreement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377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2007-2009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clearing and levelling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45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2010-2014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support structure and seismic foundations for Tokamak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9072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2014-2021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of Tokamak Building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673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2010-2021 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of ITER plant and auxiliary buildings for First Plasma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504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2020-2025 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assembly phase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3464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 2025   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Plasma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36052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C0C3265-94CB-30BA-00C5-14CA40E51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806" y="246473"/>
            <a:ext cx="4878037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7CCB3-D714-BDD4-7070-6D2C3EF122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20" y="3558912"/>
            <a:ext cx="4052622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7F83D-20DA-3BF5-8A27-CB8F91717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20" y="725569"/>
            <a:ext cx="4052622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862286-2423-4201-91C7-CAE0856FE5AF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 Progress: ITER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5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E46DCA66-CA17-B4C3-A091-4D6F09F63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59" y="5700600"/>
            <a:ext cx="46634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JET: 100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; P=16 MW;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Q≈1</a:t>
            </a:r>
            <a:endParaRPr kumimoji="0" lang="en-US" altLang="en-US" sz="2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5" descr="JET">
            <a:extLst>
              <a:ext uri="{FF2B5EF4-FFF2-40B4-BE49-F238E27FC236}">
                <a16:creationId xmlns:a16="http://schemas.microsoft.com/office/drawing/2014/main" id="{8DF47D75-C5A0-79C5-F3D1-27CEC0AD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571" y="3209683"/>
            <a:ext cx="3647016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B4C1BC7-FA96-CF96-3A0D-91D76B07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068" y="57006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ITER: 1,000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GB" alt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GB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en-GB" alt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P=500 MW   Q=10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Picture 7" descr="ITER-FEAT Tokamak core 3D2">
            <a:extLst>
              <a:ext uri="{FF2B5EF4-FFF2-40B4-BE49-F238E27FC236}">
                <a16:creationId xmlns:a16="http://schemas.microsoft.com/office/drawing/2014/main" id="{98476E64-A75A-3740-34D1-1AF3573C49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6" y="852035"/>
            <a:ext cx="6690784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7C58C7-F7AE-C0D3-461E-572A0DF8CD3A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 Progress: ITER (in EU) and JET (in UK)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84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7C58C7-F7AE-C0D3-461E-572A0DF8CD3A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 Progress: National Ignition Facility (in USA)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64119-CE0A-69AB-23BF-C9059F29E7AC}"/>
              </a:ext>
            </a:extLst>
          </p:cNvPr>
          <p:cNvSpPr txBox="1"/>
          <p:nvPr/>
        </p:nvSpPr>
        <p:spPr>
          <a:xfrm>
            <a:off x="920970" y="4862725"/>
            <a:ext cx="10384076" cy="4572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Lawrence Livermore National Laboratory, California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B45C9B-2A50-5782-90B9-F395C71EE845}"/>
              </a:ext>
            </a:extLst>
          </p:cNvPr>
          <p:cNvGrpSpPr/>
          <p:nvPr/>
        </p:nvGrpSpPr>
        <p:grpSpPr>
          <a:xfrm>
            <a:off x="253515" y="1845590"/>
            <a:ext cx="11718987" cy="2971800"/>
            <a:chOff x="253515" y="1845590"/>
            <a:chExt cx="11718987" cy="2971800"/>
          </a:xfrm>
        </p:grpSpPr>
        <p:pic>
          <p:nvPicPr>
            <p:cNvPr id="17" name="Picture 5" descr="lasers">
              <a:extLst>
                <a:ext uri="{FF2B5EF4-FFF2-40B4-BE49-F238E27FC236}">
                  <a16:creationId xmlns:a16="http://schemas.microsoft.com/office/drawing/2014/main" id="{3D725E37-9AD4-4C71-34F6-7AFDB93C0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15" y="1845590"/>
              <a:ext cx="3962727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 descr="Laser chamber">
              <a:extLst>
                <a:ext uri="{FF2B5EF4-FFF2-40B4-BE49-F238E27FC236}">
                  <a16:creationId xmlns:a16="http://schemas.microsoft.com/office/drawing/2014/main" id="{828F0FAA-6847-FF32-3267-7AB83A979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17"/>
            <a:stretch>
              <a:fillRect/>
            </a:stretch>
          </p:blipFill>
          <p:spPr bwMode="auto">
            <a:xfrm>
              <a:off x="4605021" y="1845590"/>
              <a:ext cx="3134565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 descr="Inside of Laser chamber">
              <a:extLst>
                <a:ext uri="{FF2B5EF4-FFF2-40B4-BE49-F238E27FC236}">
                  <a16:creationId xmlns:a16="http://schemas.microsoft.com/office/drawing/2014/main" id="{58D3FCFB-EF6E-6E90-0905-6B2AB37EF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365" y="1845590"/>
              <a:ext cx="3844137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315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862286-2423-4201-91C7-CAE0856FE5AF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Fusion: Goals for 1</a:t>
            </a:r>
            <a:r>
              <a:rPr lang="en-US" sz="3200" b="1" dirty="0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en-US" sz="3200" b="1" baseline="-25000" dirty="0" err="1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dirty="0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Plants and Global Activities </a:t>
            </a:r>
            <a:endParaRPr lang="en-CA" sz="3200" b="1" dirty="0">
              <a:solidFill>
                <a:srgbClr val="144D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AE13B3-22E4-2C48-4CE5-17E9463789CA}"/>
              </a:ext>
            </a:extLst>
          </p:cNvPr>
          <p:cNvGrpSpPr/>
          <p:nvPr/>
        </p:nvGrpSpPr>
        <p:grpSpPr>
          <a:xfrm>
            <a:off x="792009" y="762624"/>
            <a:ext cx="10148451" cy="957553"/>
            <a:chOff x="228598" y="762624"/>
            <a:chExt cx="10148451" cy="9575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3D4D7C-6ABE-522D-1D8B-79602855F4BE}"/>
                </a:ext>
              </a:extLst>
            </p:cNvPr>
            <p:cNvSpPr txBox="1"/>
            <p:nvPr/>
          </p:nvSpPr>
          <p:spPr>
            <a:xfrm>
              <a:off x="228599" y="762624"/>
              <a:ext cx="4572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Capital Cost: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893E3A-BE5F-B865-C1D0-297E982CB0F9}"/>
                </a:ext>
              </a:extLst>
            </p:cNvPr>
            <p:cNvSpPr txBox="1"/>
            <p:nvPr/>
          </p:nvSpPr>
          <p:spPr>
            <a:xfrm>
              <a:off x="228598" y="1262977"/>
              <a:ext cx="4572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Electricity Cost (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LCOE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45C28-5FC0-632F-9725-7DC87A07D45B}"/>
                </a:ext>
              </a:extLst>
            </p:cNvPr>
            <p:cNvSpPr txBox="1"/>
            <p:nvPr/>
          </p:nvSpPr>
          <p:spPr>
            <a:xfrm>
              <a:off x="4783098" y="762624"/>
              <a:ext cx="3243302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1 US$ Billion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C93858-CB62-3320-3413-82A7BF2C8975}"/>
                </a:ext>
              </a:extLst>
            </p:cNvPr>
            <p:cNvSpPr txBox="1"/>
            <p:nvPr/>
          </p:nvSpPr>
          <p:spPr>
            <a:xfrm>
              <a:off x="4783097" y="1262977"/>
              <a:ext cx="2772247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 US$ / MW h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E15816-0874-88CF-90CA-A3AB3031B11D}"/>
                </a:ext>
              </a:extLst>
            </p:cNvPr>
            <p:cNvSpPr txBox="1"/>
            <p:nvPr/>
          </p:nvSpPr>
          <p:spPr>
            <a:xfrm>
              <a:off x="7934034" y="762624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940 M€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D22C3B-879D-FFF1-2B9E-2160E003F81B}"/>
                </a:ext>
              </a:extLst>
            </p:cNvPr>
            <p:cNvSpPr txBox="1"/>
            <p:nvPr/>
          </p:nvSpPr>
          <p:spPr>
            <a:xfrm>
              <a:off x="8091049" y="1208898"/>
              <a:ext cx="2286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9.4 € / MW h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C6F39D7-302F-9F63-A7F2-65C777831D60}"/>
              </a:ext>
            </a:extLst>
          </p:cNvPr>
          <p:cNvGrpSpPr/>
          <p:nvPr/>
        </p:nvGrpSpPr>
        <p:grpSpPr>
          <a:xfrm>
            <a:off x="192531" y="1816115"/>
            <a:ext cx="11885861" cy="4488121"/>
            <a:chOff x="192531" y="1816115"/>
            <a:chExt cx="11885861" cy="44881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FAE493-E40F-FEC0-FC67-6994F26939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31" y="1816115"/>
              <a:ext cx="9326880" cy="4488121"/>
              <a:chOff x="1072819" y="848903"/>
              <a:chExt cx="10058400" cy="484013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80CF3A-8FBB-4268-7799-AEA4B8DC0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904" t="22626" r="10688" b="17037"/>
              <a:stretch/>
            </p:blipFill>
            <p:spPr>
              <a:xfrm>
                <a:off x="1072819" y="848903"/>
                <a:ext cx="10058400" cy="484013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8E05B9-EA21-50A2-201F-E69583BE9F79}"/>
                  </a:ext>
                </a:extLst>
              </p:cNvPr>
              <p:cNvSpPr txBox="1"/>
              <p:nvPr/>
            </p:nvSpPr>
            <p:spPr>
              <a:xfrm>
                <a:off x="6713192" y="4785039"/>
                <a:ext cx="3010308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Ref: IAEA </a:t>
                </a:r>
                <a:r>
                  <a:rPr lang="en-CA" sz="1400" dirty="0">
                    <a:solidFill>
                      <a:srgbClr val="66FFFF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Pages - </a:t>
                </a:r>
                <a:r>
                  <a:rPr lang="en-CA" sz="1400" dirty="0" err="1">
                    <a:solidFill>
                      <a:srgbClr val="66FFFF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FusDIS</a:t>
                </a:r>
                <a:r>
                  <a:rPr lang="en-CA" sz="1400" dirty="0">
                    <a:solidFill>
                      <a:srgbClr val="66FFFF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(iaea.org)</a:t>
                </a:r>
                <a:r>
                  <a:rPr kumimoji="0" lang="en-C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8EDDD3D3-6DC3-0016-51D1-9B0B0B7AB420}"/>
                </a:ext>
              </a:extLst>
            </p:cNvPr>
            <p:cNvSpPr txBox="1">
              <a:spLocks/>
            </p:cNvSpPr>
            <p:nvPr/>
          </p:nvSpPr>
          <p:spPr>
            <a:xfrm>
              <a:off x="9451110" y="3417465"/>
              <a:ext cx="2627282" cy="1371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 baseline="0">
                  <a:solidFill>
                    <a:srgbClr val="423D8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800" dirty="0">
                  <a:solidFill>
                    <a:schemeClr val="tx1"/>
                  </a:solidFill>
                </a:rPr>
                <a:t>Private sector</a:t>
              </a:r>
            </a:p>
            <a:p>
              <a:r>
                <a:rPr lang="en-US" sz="2800" dirty="0">
                  <a:solidFill>
                    <a:schemeClr val="tx1"/>
                  </a:solidFill>
                </a:rPr>
                <a:t>investments:</a:t>
              </a:r>
            </a:p>
            <a:p>
              <a:r>
                <a:rPr lang="en-US" sz="2800" dirty="0">
                  <a:solidFill>
                    <a:schemeClr val="tx1"/>
                  </a:solidFill>
                </a:rPr>
                <a:t>&gt;</a:t>
              </a:r>
              <a:r>
                <a:rPr lang="en-US" sz="2800" dirty="0" err="1">
                  <a:solidFill>
                    <a:schemeClr val="tx1"/>
                  </a:solidFill>
                </a:rPr>
                <a:t>US$5</a:t>
              </a:r>
              <a:r>
                <a:rPr lang="en-US" sz="2800" dirty="0">
                  <a:solidFill>
                    <a:schemeClr val="tx1"/>
                  </a:solidFill>
                </a:rPr>
                <a:t> billion</a:t>
              </a:r>
              <a:endParaRPr lang="en-CA" sz="2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1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862286-2423-4201-91C7-CAE0856FE5AF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Opportunities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Fusion Plants</a:t>
            </a:r>
            <a:r>
              <a:rPr lang="en-US" sz="3200" b="1" dirty="0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29DF32-32DE-4C17-9AE8-EEF877408C1A}"/>
              </a:ext>
            </a:extLst>
          </p:cNvPr>
          <p:cNvGrpSpPr/>
          <p:nvPr/>
        </p:nvGrpSpPr>
        <p:grpSpPr>
          <a:xfrm>
            <a:off x="25488" y="5033365"/>
            <a:ext cx="12166512" cy="1313306"/>
            <a:chOff x="25488" y="5033365"/>
            <a:chExt cx="12166512" cy="13133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E2E90D-00F1-844A-405C-43801DCD9533}"/>
                </a:ext>
              </a:extLst>
            </p:cNvPr>
            <p:cNvSpPr txBox="1"/>
            <p:nvPr/>
          </p:nvSpPr>
          <p:spPr>
            <a:xfrm>
              <a:off x="25488" y="5033365"/>
              <a:ext cx="6858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Super Magnets 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FE5897-0E28-18BB-C734-2D706781028F}"/>
                </a:ext>
              </a:extLst>
            </p:cNvPr>
            <p:cNvSpPr txBox="1"/>
            <p:nvPr/>
          </p:nvSpPr>
          <p:spPr>
            <a:xfrm>
              <a:off x="6979920" y="5033365"/>
              <a:ext cx="521208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High-power Lasers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D02901-6405-A9AB-AA1E-A4A398CEE25F}"/>
                </a:ext>
              </a:extLst>
            </p:cNvPr>
            <p:cNvSpPr txBox="1"/>
            <p:nvPr/>
          </p:nvSpPr>
          <p:spPr>
            <a:xfrm>
              <a:off x="25488" y="5889471"/>
              <a:ext cx="6858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Neutron-tolerant Materials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7F618D-089E-73CF-191D-B289C65CB945}"/>
                </a:ext>
              </a:extLst>
            </p:cNvPr>
            <p:cNvSpPr txBox="1"/>
            <p:nvPr/>
          </p:nvSpPr>
          <p:spPr>
            <a:xfrm>
              <a:off x="6979920" y="5889471"/>
              <a:ext cx="521208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Hydrogen-tolerant Materials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27DD03-65F4-7CBA-7878-9504F39CA07C}"/>
                </a:ext>
              </a:extLst>
            </p:cNvPr>
            <p:cNvSpPr txBox="1"/>
            <p:nvPr/>
          </p:nvSpPr>
          <p:spPr>
            <a:xfrm>
              <a:off x="25488" y="5461418"/>
              <a:ext cx="685800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Deuterium, Tritium, Lithium Recycling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3EF17D-33B0-A6B4-E0B9-5F5AB92BE59A}"/>
                </a:ext>
              </a:extLst>
            </p:cNvPr>
            <p:cNvSpPr txBox="1"/>
            <p:nvPr/>
          </p:nvSpPr>
          <p:spPr>
            <a:xfrm>
              <a:off x="6979920" y="5461418"/>
              <a:ext cx="5212080" cy="4572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Helium Separation</a:t>
              </a:r>
              <a:endParaRPr lang="en-CA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861DEFC-C648-F33C-292C-E7C6AE12CB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19" y="706617"/>
            <a:ext cx="10515600" cy="43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1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862286-2423-4201-91C7-CAE0856FE5AF}"/>
              </a:ext>
            </a:extLst>
          </p:cNvPr>
          <p:cNvSpPr txBox="1"/>
          <p:nvPr/>
        </p:nvSpPr>
        <p:spPr>
          <a:xfrm>
            <a:off x="228599" y="228600"/>
            <a:ext cx="1188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Opportunities </a:t>
            </a:r>
            <a:r>
              <a:rPr lang="en-US" sz="3200" b="1" i="1" dirty="0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Fusion Plants</a:t>
            </a:r>
            <a:r>
              <a:rPr lang="en-US" sz="3200" b="1" dirty="0">
                <a:solidFill>
                  <a:srgbClr val="144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022FA-8A7E-4C23-96AB-DF60B311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08" y="6348292"/>
            <a:ext cx="822960" cy="457200"/>
          </a:xfrm>
        </p:spPr>
        <p:txBody>
          <a:bodyPr/>
          <a:lstStyle>
            <a:lvl1pPr>
              <a:defRPr>
                <a:solidFill>
                  <a:srgbClr val="008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</a:t>
            </a:r>
            <a:fld id="{0C7CE712-8CD6-457F-B9BF-0312D55A62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144D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144D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478872-ABB9-4558-AFF6-EA14C2E31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4" y="6348292"/>
            <a:ext cx="2423171" cy="45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D379F7B-F498-6BD4-2B5B-16EC1C25EACE}"/>
              </a:ext>
            </a:extLst>
          </p:cNvPr>
          <p:cNvGrpSpPr/>
          <p:nvPr/>
        </p:nvGrpSpPr>
        <p:grpSpPr>
          <a:xfrm>
            <a:off x="286519" y="952310"/>
            <a:ext cx="11554267" cy="2982144"/>
            <a:chOff x="286519" y="832242"/>
            <a:chExt cx="11554267" cy="29821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1C6879-1C20-257C-F337-A206A11BA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131" r="523" b="23554"/>
            <a:stretch/>
          </p:blipFill>
          <p:spPr>
            <a:xfrm>
              <a:off x="470670" y="834772"/>
              <a:ext cx="5209538" cy="2514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85B912-D259-55C7-77F2-D2C02F5FDD1E}"/>
                </a:ext>
              </a:extLst>
            </p:cNvPr>
            <p:cNvSpPr txBox="1"/>
            <p:nvPr/>
          </p:nvSpPr>
          <p:spPr>
            <a:xfrm>
              <a:off x="286519" y="3357186"/>
              <a:ext cx="5577840" cy="45720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Deuterium: ENSI,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Arroyito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Argentina</a:t>
              </a:r>
              <a:endParaRPr lang="en-CA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9FBB3A-95ED-C65A-2997-B0EC94985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7097" y="832242"/>
              <a:ext cx="5209538" cy="2514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0F54F6-D1AD-CAC2-558A-143D71553A2E}"/>
                </a:ext>
              </a:extLst>
            </p:cNvPr>
            <p:cNvSpPr txBox="1"/>
            <p:nvPr/>
          </p:nvSpPr>
          <p:spPr>
            <a:xfrm>
              <a:off x="6262946" y="3357186"/>
              <a:ext cx="5577840" cy="45720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Tritium: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OPG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Darlington, Canada</a:t>
              </a:r>
              <a:endParaRPr lang="en-CA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5304FF-AA6C-3E2C-A82B-70BEA49215DB}"/>
              </a:ext>
            </a:extLst>
          </p:cNvPr>
          <p:cNvGrpSpPr/>
          <p:nvPr/>
        </p:nvGrpSpPr>
        <p:grpSpPr>
          <a:xfrm>
            <a:off x="3068587" y="4188689"/>
            <a:ext cx="8092180" cy="2514600"/>
            <a:chOff x="3068587" y="4188689"/>
            <a:chExt cx="8092180" cy="2514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8E1280-8D5D-659E-DABB-8D2E54094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21" t="20000" r="26190" b="17415"/>
            <a:stretch/>
          </p:blipFill>
          <p:spPr>
            <a:xfrm>
              <a:off x="3068587" y="4188689"/>
              <a:ext cx="4933701" cy="2514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1FE1C8-BE5D-C37C-E6B8-82A8D1B338AC}"/>
                </a:ext>
              </a:extLst>
            </p:cNvPr>
            <p:cNvSpPr txBox="1"/>
            <p:nvPr/>
          </p:nvSpPr>
          <p:spPr>
            <a:xfrm>
              <a:off x="8051807" y="4988789"/>
              <a:ext cx="3108960" cy="9144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Lithium:  </a:t>
              </a:r>
            </a:p>
            <a:p>
              <a:r>
                <a:rPr lang="en-US" sz="2400" b="1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7.5% , </a:t>
              </a:r>
              <a:r>
                <a:rPr lang="en-US" sz="2400" b="1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92.5%</a:t>
              </a:r>
              <a:endParaRPr lang="en-CA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065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Widescreen</PresentationFormat>
  <Paragraphs>161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2021-03-08T02:41:51Z</dcterms:created>
  <dcterms:modified xsi:type="dcterms:W3CDTF">2022-06-16T04:08:53Z</dcterms:modified>
</cp:coreProperties>
</file>